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9" r:id="rId11"/>
    <p:sldId id="276" r:id="rId12"/>
    <p:sldId id="275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2AD"/>
    <a:srgbClr val="B9CD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5;&#1086;&#1083;&#1100;&#1079;&#1086;&#1074;&#1072;&#1090;&#1077;&#1083;&#1100;\Desktop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4"/>
            <c:bubble3D val="0"/>
            <c:explosion val="20"/>
          </c:dPt>
          <c:dLbls>
            <c:dLbl>
              <c:idx val="0"/>
              <c:layout>
                <c:manualLayout>
                  <c:x val="-0.19921970691163604"/>
                  <c:y val="-2.757837561971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2880730533683291"/>
                  <c:y val="-0.17024788568095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Лист3!$D$12:$D$16</c:f>
              <c:strCache>
                <c:ptCount val="5"/>
                <c:pt idx="0">
                  <c:v>Речной сток</c:v>
                </c:pt>
                <c:pt idx="1">
                  <c:v>Сбросы с судов</c:v>
                </c:pt>
                <c:pt idx="2">
                  <c:v>Биологические источники</c:v>
                </c:pt>
                <c:pt idx="3">
                  <c:v>Атмосферныке выпадения</c:v>
                </c:pt>
                <c:pt idx="4">
                  <c:v>Высачивание из осадочной толщи и сипы </c:v>
                </c:pt>
              </c:strCache>
            </c:strRef>
          </c:cat>
          <c:val>
            <c:numRef>
              <c:f>Лист3!$E$12:$E$16</c:f>
              <c:numCache>
                <c:formatCode>0.00%</c:formatCode>
                <c:ptCount val="5"/>
                <c:pt idx="0">
                  <c:v>0.46300000000000002</c:v>
                </c:pt>
                <c:pt idx="1">
                  <c:v>1.9000000000000017E-3</c:v>
                </c:pt>
                <c:pt idx="2">
                  <c:v>0.30520000000000008</c:v>
                </c:pt>
                <c:pt idx="3">
                  <c:v>0.1678</c:v>
                </c:pt>
                <c:pt idx="4">
                  <c:v>6.1000000000000013E-2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0.18542</cdr:x>
      <cdr:y>0.43403</cdr:y>
    </cdr:from>
    <cdr:to>
      <cdr:x>0.40417</cdr:x>
      <cdr:y>0.55208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7725" y="1190625"/>
          <a:ext cx="10001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Биологические</a:t>
          </a:r>
          <a:r>
            <a:rPr lang="ru-RU" sz="1200" b="1" baseline="0" dirty="0">
              <a:solidFill>
                <a:sysClr val="windowText" lastClr="000000"/>
              </a:solidFill>
            </a:rPr>
            <a:t> </a:t>
          </a:r>
        </a:p>
        <a:p xmlns:a="http://schemas.openxmlformats.org/drawingml/2006/main">
          <a:r>
            <a:rPr lang="ru-RU" sz="1200" b="1" baseline="0" dirty="0">
              <a:solidFill>
                <a:sysClr val="windowText" lastClr="000000"/>
              </a:solidFill>
            </a:rPr>
            <a:t>источники</a:t>
          </a:r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0.00358</cdr:x>
      <cdr:y>0.11081</cdr:y>
    </cdr:from>
    <cdr:to>
      <cdr:x>0.20358</cdr:x>
      <cdr:y>0.18834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83" y="325147"/>
          <a:ext cx="1036915" cy="227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Сбросы с судов</a:t>
          </a:r>
        </a:p>
      </cdr:txBody>
    </cdr:sp>
  </cdr:relSizeAnchor>
  <cdr:relSizeAnchor xmlns:cdr="http://schemas.openxmlformats.org/drawingml/2006/chartDrawing">
    <cdr:from>
      <cdr:x>0.22881</cdr:x>
      <cdr:y>0.00776</cdr:y>
    </cdr:from>
    <cdr:to>
      <cdr:x>0.80365</cdr:x>
      <cdr:y>0.10216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1186283" y="22771"/>
          <a:ext cx="298030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err="1"/>
            <a:t>Высачивание</a:t>
          </a:r>
          <a:r>
            <a:rPr lang="ru-RU" sz="1200" b="1" baseline="0" dirty="0"/>
            <a:t> из осадочной толщи и сипы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0.42708</cdr:x>
      <cdr:y>0.06944</cdr:y>
    </cdr:from>
    <cdr:to>
      <cdr:x>0.4375</cdr:x>
      <cdr:y>0.13194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rot="16200000" flipV="1">
          <a:off x="1890713" y="252413"/>
          <a:ext cx="171450" cy="4762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0.63189</cdr:x>
      <cdr:y>0.87068</cdr:y>
    </cdr:from>
    <cdr:to>
      <cdr:x>1</cdr:x>
      <cdr:y>0.96508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3276079" y="2554920"/>
          <a:ext cx="190849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/>
            <a:t>Атмосферные выпадения</a:t>
          </a:r>
        </a:p>
      </cdr:txBody>
    </cdr:sp>
  </cdr:relSizeAnchor>
  <cdr:relSizeAnchor xmlns:cdr="http://schemas.openxmlformats.org/drawingml/2006/chartDrawing">
    <cdr:from>
      <cdr:x>0.6125</cdr:x>
      <cdr:y>0.79861</cdr:y>
    </cdr:from>
    <cdr:to>
      <cdr:x>0.68125</cdr:x>
      <cdr:y>0.87153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2800350" y="2190750"/>
          <a:ext cx="314325" cy="20002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0.64792</cdr:x>
      <cdr:y>0.35764</cdr:y>
    </cdr:from>
    <cdr:to>
      <cdr:x>0.83844</cdr:x>
      <cdr:y>0.45204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3359190" y="1049452"/>
          <a:ext cx="987771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Речной сток</a:t>
          </a:r>
        </a:p>
      </cdr:txBody>
    </cdr:sp>
  </cdr:relSizeAnchor>
  <cdr:relSizeAnchor xmlns:cdr="http://schemas.openxmlformats.org/drawingml/2006/chartDrawing">
    <cdr:from>
      <cdr:x>0.1625</cdr:x>
      <cdr:y>0.17708</cdr:y>
    </cdr:from>
    <cdr:to>
      <cdr:x>0.19167</cdr:x>
      <cdr:y>0.23611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rot="16200000" flipV="1">
          <a:off x="728662" y="500063"/>
          <a:ext cx="161925" cy="13335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92B2-17BA-4CA2-99B4-79FDE9694BCA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E375D-F0EB-49A5-9852-6D2F113E3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5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E375D-F0EB-49A5-9852-6D2F113E30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9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E375D-F0EB-49A5-9852-6D2F113E30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1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E375D-F0EB-49A5-9852-6D2F113E30AF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1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E375D-F0EB-49A5-9852-6D2F113E30A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1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7E11C-0375-4536-AA39-38DA3167858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E8FD-DE9E-4597-A645-2A492E61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20"/>
          <a:stretch>
            <a:fillRect/>
          </a:stretch>
        </p:blipFill>
        <p:spPr bwMode="auto">
          <a:xfrm>
            <a:off x="-36512" y="958"/>
            <a:ext cx="918051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-37754" y="2469025"/>
            <a:ext cx="9181753" cy="1791512"/>
            <a:chOff x="-37754" y="2433032"/>
            <a:chExt cx="9181753" cy="163891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37754" y="2500306"/>
              <a:ext cx="9181753" cy="1571636"/>
            </a:xfrm>
            <a:prstGeom prst="rect">
              <a:avLst/>
            </a:prstGeom>
            <a:solidFill>
              <a:srgbClr val="B9CDE5">
                <a:alpha val="81961"/>
              </a:srgb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-18256" y="2433032"/>
              <a:ext cx="9144000" cy="1638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spc="200" normalizeH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ПУТИ ЗАГРЯЗНЕНИЯ И САМООЧИЩЕНИЯ ВОД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spc="200" normalizeH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КАСПИЙСКОГО МОРЯ</a:t>
              </a:r>
              <a:endParaRPr kumimoji="0" lang="ru-RU" sz="1600" b="1" i="0" u="none" strike="noStrike" cap="none" spc="20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Г.А. </a:t>
              </a:r>
              <a:r>
                <a:rPr kumimoji="0" lang="ru-RU" b="1" u="none" strike="noStrike" cap="none" normalizeH="0" baseline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Монахова</a:t>
              </a:r>
              <a:endParaRPr kumimoji="0" lang="ru-RU" sz="11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ФГБУ «Каспийский морской научно-исследовательский центр»</a:t>
              </a:r>
              <a:r>
                <a:rPr kumimoji="0" lang="ru-RU" sz="1100" b="1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Cambria" pitchFamily="18" charset="0"/>
                </a:rPr>
                <a:t> </a:t>
              </a:r>
              <a:endPara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</a:endParaRP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572132" y="5715016"/>
            <a:ext cx="3571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i="1" smtClean="0">
                <a:solidFill>
                  <a:schemeClr val="bg1"/>
                </a:solidFill>
                <a:latin typeface="Century Gothic" pitchFamily="34" charset="0"/>
                <a:ea typeface="Cambria Math" pitchFamily="18" charset="0"/>
              </a:rPr>
              <a:t>www.caspianmonitoring.ru</a:t>
            </a:r>
          </a:p>
          <a:p>
            <a:pPr algn="r"/>
            <a:r>
              <a:rPr lang="en-US" i="1" smtClean="0">
                <a:solidFill>
                  <a:schemeClr val="bg1"/>
                </a:solidFill>
                <a:latin typeface="Century Gothic" pitchFamily="34" charset="0"/>
                <a:ea typeface="Cambria Math" pitchFamily="18" charset="0"/>
              </a:rPr>
              <a:t>kaspmniz@mail.ru</a:t>
            </a:r>
            <a:endParaRPr kumimoji="0" lang="ru-RU" sz="280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Cambria Math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64" y="-3047"/>
            <a:ext cx="3028950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9620"/>
          <a:stretch>
            <a:fillRect/>
          </a:stretch>
        </p:blipFill>
        <p:spPr bwMode="auto">
          <a:xfrm>
            <a:off x="-32" y="-24"/>
            <a:ext cx="916803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54828" y="203983"/>
            <a:ext cx="8858312" cy="6429420"/>
          </a:xfrm>
          <a:prstGeom prst="roundRect">
            <a:avLst>
              <a:gd name="adj" fmla="val 4178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31166" y="1175570"/>
            <a:ext cx="6159360" cy="3312368"/>
            <a:chOff x="1531166" y="918592"/>
            <a:chExt cx="6159360" cy="3312368"/>
          </a:xfrm>
        </p:grpSpPr>
        <p:sp>
          <p:nvSpPr>
            <p:cNvPr id="9" name="Скругленный прямоугольник 8"/>
            <p:cNvSpPr>
              <a:spLocks noChangeAspect="1"/>
            </p:cNvSpPr>
            <p:nvPr/>
          </p:nvSpPr>
          <p:spPr>
            <a:xfrm>
              <a:off x="1531166" y="918592"/>
              <a:ext cx="6137177" cy="331236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42842" y="2868353"/>
              <a:ext cx="1371166" cy="1080120"/>
            </a:xfrm>
            <a:prstGeom prst="ellips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40388" y="3076170"/>
              <a:ext cx="14287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  <a:ea typeface="Calibri"/>
                </a:rPr>
                <a:t>Подготовка исходных данных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121378" y="2878633"/>
              <a:ext cx="1379168" cy="1080120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599754" y="2878633"/>
              <a:ext cx="1436023" cy="1080120"/>
            </a:xfrm>
            <a:prstGeom prst="ellipse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125918" y="2868353"/>
              <a:ext cx="1424643" cy="1080120"/>
            </a:xfrm>
            <a:prstGeom prst="ellips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098245" y="2878633"/>
              <a:ext cx="15015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Расчет </a:t>
              </a:r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мгновенной нагрузки  загрязняющего вещества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47235" y="2983836"/>
              <a:ext cx="13410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  <a:ea typeface="Calibri"/>
                </a:rPr>
                <a:t>Расчет </a:t>
              </a:r>
              <a:r>
                <a:rPr lang="ru-RU" sz="1200" dirty="0">
                  <a:latin typeface="Century Gothic" panose="020B0502020202020204" pitchFamily="34" charset="0"/>
                  <a:ea typeface="Calibri"/>
                </a:rPr>
                <a:t>скорости изменения нагрузки 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985952" y="2968448"/>
              <a:ext cx="17045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50" dirty="0" smtClean="0">
                  <a:latin typeface="Century Gothic" panose="020B0502020202020204" pitchFamily="34" charset="0"/>
                  <a:ea typeface="Calibri"/>
                </a:rPr>
                <a:t>Расчет ассимиляционной емкости </a:t>
              </a:r>
              <a:endParaRPr lang="ru-RU" sz="1150" dirty="0" smtClean="0">
                <a:latin typeface="Century Gothic" panose="020B0502020202020204" pitchFamily="34" charset="0"/>
                <a:ea typeface="Calibri"/>
              </a:endParaRPr>
            </a:p>
            <a:p>
              <a:pPr algn="ctr"/>
              <a:r>
                <a:rPr lang="ru-RU" sz="1150" dirty="0" smtClean="0">
                  <a:latin typeface="Century Gothic" panose="020B0502020202020204" pitchFamily="34" charset="0"/>
                  <a:ea typeface="Calibri"/>
                </a:rPr>
                <a:t>акватории</a:t>
              </a:r>
              <a:endParaRPr lang="ru-RU" sz="115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555776" y="1052736"/>
              <a:ext cx="4032448" cy="914400"/>
            </a:xfrm>
            <a:prstGeom prst="roundRect">
              <a:avLst/>
            </a:prstGeom>
            <a:ln/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68522" y="1140604"/>
              <a:ext cx="4572000" cy="830997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>
              <a:sp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Технологический цикл</a:t>
              </a:r>
              <a:endParaRPr lang="en-US" sz="16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lvl="0" algn="ctr"/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оценки </a:t>
              </a:r>
              <a:r>
                <a:rPr lang="ru-RU" sz="1600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ассимиляционной емкости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акватории</a:t>
              </a:r>
              <a:endParaRPr lang="ru-RU" sz="16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864996" y="2450113"/>
              <a:ext cx="92685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ea typeface="Calibri"/>
                </a:rPr>
                <a:t>1 </a:t>
              </a:r>
              <a:r>
                <a:rPr lang="ru-RU" sz="13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ea typeface="Calibri"/>
                </a:rPr>
                <a:t>стадия</a:t>
              </a:r>
              <a:endParaRPr lang="ru-RU" sz="13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07461" y="2447351"/>
              <a:ext cx="92685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ea typeface="Calibri"/>
                </a:rPr>
                <a:t>2 </a:t>
              </a:r>
              <a:r>
                <a:rPr lang="ru-RU" sz="13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ea typeface="Calibri"/>
                </a:rPr>
                <a:t>стадия</a:t>
              </a:r>
              <a:endParaRPr lang="ru-RU" sz="13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797996" y="2450113"/>
              <a:ext cx="92685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ea typeface="Calibri"/>
                </a:rPr>
                <a:t>3 </a:t>
              </a:r>
              <a:r>
                <a:rPr lang="ru-RU" sz="13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ea typeface="Calibri"/>
                </a:rPr>
                <a:t>стадия</a:t>
              </a:r>
              <a:endParaRPr lang="ru-RU" sz="13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61207" y="2446777"/>
              <a:ext cx="92685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alibri"/>
                </a:rPr>
                <a:t>4 </a:t>
              </a:r>
              <a:r>
                <a:rPr lang="ru-RU" sz="13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alibri"/>
                </a:rPr>
                <a:t>стадия</a:t>
              </a:r>
              <a:endParaRPr lang="ru-RU" sz="13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Выгнутая вниз стрелка 26"/>
            <p:cNvSpPr>
              <a:spLocks noChangeAspect="1"/>
            </p:cNvSpPr>
            <p:nvPr/>
          </p:nvSpPr>
          <p:spPr>
            <a:xfrm>
              <a:off x="2830731" y="3829675"/>
              <a:ext cx="476730" cy="286756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Выгнутая вниз стрелка 27"/>
            <p:cNvSpPr>
              <a:spLocks noChangeAspect="1"/>
            </p:cNvSpPr>
            <p:nvPr/>
          </p:nvSpPr>
          <p:spPr>
            <a:xfrm>
              <a:off x="4321266" y="3853923"/>
              <a:ext cx="476730" cy="286756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Выгнутая вниз стрелка 28"/>
            <p:cNvSpPr>
              <a:spLocks noChangeAspect="1"/>
            </p:cNvSpPr>
            <p:nvPr/>
          </p:nvSpPr>
          <p:spPr>
            <a:xfrm>
              <a:off x="5887553" y="3829675"/>
              <a:ext cx="476730" cy="286756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1320" y="4886726"/>
            <a:ext cx="785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  <a:latin typeface="Century Gothic" panose="020B0502020202020204" pitchFamily="34" charset="0"/>
                <a:ea typeface="Times New Roman"/>
              </a:rPr>
              <a:t>Схема технологического цикла оценки </a:t>
            </a:r>
            <a:r>
              <a:rPr lang="ru-RU" sz="15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/>
              </a:rPr>
              <a:t>ассимиляционной </a:t>
            </a:r>
            <a:r>
              <a:rPr lang="ru-RU" sz="1500" dirty="0">
                <a:solidFill>
                  <a:schemeClr val="tx2"/>
                </a:solidFill>
                <a:latin typeface="Century Gothic" panose="020B0502020202020204" pitchFamily="34" charset="0"/>
                <a:ea typeface="Times New Roman"/>
              </a:rPr>
              <a:t>емкости </a:t>
            </a:r>
            <a:r>
              <a:rPr lang="ru-RU" sz="15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/>
              </a:rPr>
              <a:t>акватории</a:t>
            </a:r>
            <a:endParaRPr lang="ru-RU" sz="15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9620"/>
          <a:stretch>
            <a:fillRect/>
          </a:stretch>
        </p:blipFill>
        <p:spPr bwMode="auto">
          <a:xfrm>
            <a:off x="-32" y="-24"/>
            <a:ext cx="916803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54828" y="203983"/>
            <a:ext cx="8858312" cy="6429420"/>
          </a:xfrm>
          <a:prstGeom prst="roundRect">
            <a:avLst>
              <a:gd name="adj" fmla="val 4178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2638441" y="803333"/>
            <a:ext cx="3891086" cy="15179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Способы оценки ассимиляционной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емкости</a:t>
            </a:r>
            <a:endParaRPr lang="ru-RU" b="1" baseline="300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93313" y="2728157"/>
            <a:ext cx="2625098" cy="2395418"/>
            <a:chOff x="955194" y="2373199"/>
            <a:chExt cx="2625098" cy="2395418"/>
          </a:xfrm>
        </p:grpSpPr>
        <p:sp>
          <p:nvSpPr>
            <p:cNvPr id="34" name="Капля 33"/>
            <p:cNvSpPr>
              <a:spLocks noChangeAspect="1"/>
            </p:cNvSpPr>
            <p:nvPr/>
          </p:nvSpPr>
          <p:spPr>
            <a:xfrm rot="21299111">
              <a:off x="955194" y="2373199"/>
              <a:ext cx="2625098" cy="2395418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bg1">
                  <a:lumMod val="50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endPara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14465" y="2688920"/>
              <a:ext cx="2140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Балансовый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метод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403648" y="3047292"/>
              <a:ext cx="1728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197346" y="3214785"/>
              <a:ext cx="2140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д</a:t>
              </a:r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лительные регулярные наблюдения </a:t>
              </a:r>
            </a:p>
            <a:p>
              <a:pPr algn="ctr"/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за загрязнением морской среды</a:t>
              </a:r>
              <a:endParaRPr lang="ru-RU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42776" y="2713490"/>
            <a:ext cx="2576941" cy="2451913"/>
            <a:chOff x="5641791" y="2382848"/>
            <a:chExt cx="2576941" cy="2451913"/>
          </a:xfrm>
        </p:grpSpPr>
        <p:sp>
          <p:nvSpPr>
            <p:cNvPr id="37" name="Капля 36"/>
            <p:cNvSpPr>
              <a:spLocks noChangeAspect="1"/>
            </p:cNvSpPr>
            <p:nvPr/>
          </p:nvSpPr>
          <p:spPr>
            <a:xfrm rot="16377873">
              <a:off x="5704305" y="2320334"/>
              <a:ext cx="2451913" cy="2576941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bg1">
                  <a:lumMod val="50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88857" y="2708738"/>
              <a:ext cx="22848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Синоптический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метод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796136" y="3047292"/>
              <a:ext cx="20702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59863" y="3285638"/>
              <a:ext cx="2140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д</a:t>
              </a:r>
              <a:r>
                <a:rPr lang="ru-RU" sz="12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анные одной океанографической съемки</a:t>
              </a:r>
              <a:endParaRPr lang="ru-RU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47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9620"/>
          <a:stretch>
            <a:fillRect/>
          </a:stretch>
        </p:blipFill>
        <p:spPr bwMode="auto">
          <a:xfrm>
            <a:off x="-32" y="-24"/>
            <a:ext cx="916803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54828" y="203983"/>
            <a:ext cx="8858312" cy="6429420"/>
          </a:xfrm>
          <a:prstGeom prst="roundRect">
            <a:avLst>
              <a:gd name="adj" fmla="val 4178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949280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Ассимиляционная емкость в отношении нефтяных углеводородов (тонн/км</a:t>
            </a:r>
            <a:r>
              <a:rPr lang="ru-RU" sz="1400" baseline="30000" dirty="0">
                <a:latin typeface="Century Gothic" panose="020B0502020202020204" pitchFamily="34" charset="0"/>
              </a:rPr>
              <a:t>2.</a:t>
            </a:r>
            <a:r>
              <a:rPr lang="ru-RU" sz="1400" dirty="0">
                <a:latin typeface="Century Gothic" panose="020B0502020202020204" pitchFamily="34" charset="0"/>
              </a:rPr>
              <a:t>мес</a:t>
            </a:r>
            <a:r>
              <a:rPr lang="ru-RU" sz="1400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акватории западной </a:t>
            </a:r>
            <a:r>
              <a:rPr lang="ru-RU" sz="1400" dirty="0">
                <a:latin typeface="Century Gothic" panose="020B0502020202020204" pitchFamily="34" charset="0"/>
              </a:rPr>
              <a:t>части Северного Каспия по данным наблюдений </a:t>
            </a:r>
            <a:r>
              <a:rPr lang="ru-RU" sz="1400" dirty="0" smtClean="0">
                <a:latin typeface="Century Gothic" panose="020B0502020202020204" pitchFamily="34" charset="0"/>
              </a:rPr>
              <a:t>1978-1992  </a:t>
            </a:r>
            <a:r>
              <a:rPr lang="ru-RU" sz="1400" dirty="0">
                <a:latin typeface="Century Gothic" panose="020B0502020202020204" pitchFamily="34" charset="0"/>
              </a:rPr>
              <a:t>гг.</a:t>
            </a: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1" descr="Ass_val_P_AN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2646331" cy="2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Ass_val_LM_AO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2646331" cy="2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Ass_val_OM_AP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193132"/>
            <a:ext cx="2646331" cy="2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Ass_val_ZM_AQ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50" y="3193131"/>
            <a:ext cx="2646331" cy="2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1161" y="2684945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половодье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4835" y="2684945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л</a:t>
            </a:r>
            <a:r>
              <a:rPr lang="ru-RU" sz="1400" dirty="0" smtClean="0">
                <a:latin typeface="Century Gothic" panose="020B0502020202020204" pitchFamily="34" charset="0"/>
              </a:rPr>
              <a:t>етняя межень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7742" y="5538872"/>
            <a:ext cx="1680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о</a:t>
            </a:r>
            <a:r>
              <a:rPr lang="ru-RU" sz="1400" dirty="0" smtClean="0">
                <a:latin typeface="Century Gothic" panose="020B0502020202020204" pitchFamily="34" charset="0"/>
              </a:rPr>
              <a:t>сенняя межень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6167" y="5531684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з</a:t>
            </a:r>
            <a:r>
              <a:rPr lang="ru-RU" sz="1400" dirty="0" smtClean="0">
                <a:latin typeface="Century Gothic" panose="020B0502020202020204" pitchFamily="34" charset="0"/>
              </a:rPr>
              <a:t>имняя межень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2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Olesia\Фото Каспий\Горизонт\закат-море-волны-берег-чайки-пейзаж2267x1814.jpg"/>
          <p:cNvPicPr>
            <a:picLocks noChangeAspect="1" noChangeArrowheads="1"/>
          </p:cNvPicPr>
          <p:nvPr/>
        </p:nvPicPr>
        <p:blipFill>
          <a:blip r:embed="rId2"/>
          <a:srcRect t="1953" b="431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57818" y="5786454"/>
            <a:ext cx="3571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i="1" smtClean="0">
                <a:solidFill>
                  <a:schemeClr val="bg1"/>
                </a:solidFill>
                <a:latin typeface="Century Gothic" pitchFamily="34" charset="0"/>
                <a:ea typeface="Cambria Math" pitchFamily="18" charset="0"/>
              </a:rPr>
              <a:t>www.caspianmonitoring.ru</a:t>
            </a:r>
          </a:p>
          <a:p>
            <a:pPr algn="r"/>
            <a:r>
              <a:rPr lang="en-US" i="1" smtClean="0">
                <a:solidFill>
                  <a:schemeClr val="bg1"/>
                </a:solidFill>
                <a:latin typeface="Century Gothic" pitchFamily="34" charset="0"/>
                <a:ea typeface="Cambria Math" pitchFamily="18" charset="0"/>
              </a:rPr>
              <a:t>kaspmniz@mail.ru</a:t>
            </a:r>
            <a:endParaRPr kumimoji="0" lang="ru-RU" sz="280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Cambria Math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34" y="5284129"/>
            <a:ext cx="40719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200" b="1" smtClean="0">
                <a:solidFill>
                  <a:schemeClr val="bg1"/>
                </a:solidFill>
                <a:latin typeface="Cambria" pitchFamily="18" charset="0"/>
                <a:ea typeface="Cambria Math" pitchFamily="18" charset="0"/>
              </a:rPr>
              <a:t>БЛАГОДАРЮ ЗА ВНИМАНИЕ</a:t>
            </a:r>
            <a:endParaRPr kumimoji="0" lang="ru-RU" sz="2200" b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20"/>
          <a:stretch>
            <a:fillRect/>
          </a:stretch>
        </p:blipFill>
        <p:spPr bwMode="auto">
          <a:xfrm>
            <a:off x="-32" y="-24"/>
            <a:ext cx="916803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214290"/>
            <a:ext cx="8858312" cy="6429420"/>
          </a:xfrm>
          <a:prstGeom prst="roundRect">
            <a:avLst>
              <a:gd name="adj" fmla="val 4178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06084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Цель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работы</a:t>
            </a: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: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dirty="0"/>
              <a:t>определение основных путей </a:t>
            </a:r>
            <a:r>
              <a:rPr lang="ru-RU" dirty="0" smtClean="0"/>
              <a:t>загрязнения </a:t>
            </a:r>
          </a:p>
          <a:p>
            <a:r>
              <a:rPr lang="ru-RU" dirty="0" smtClean="0"/>
              <a:t>и самоочищения вод Каспийского моря, </a:t>
            </a:r>
          </a:p>
          <a:p>
            <a:r>
              <a:rPr lang="ru-RU" dirty="0" smtClean="0"/>
              <a:t>преимущественно в его российской </a:t>
            </a:r>
          </a:p>
          <a:p>
            <a:r>
              <a:rPr lang="ru-RU" dirty="0" smtClean="0"/>
              <a:t>(северо-западной) части 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86482"/>
            <a:ext cx="3950540" cy="58850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20"/>
          <a:stretch>
            <a:fillRect/>
          </a:stretch>
        </p:blipFill>
        <p:spPr bwMode="auto">
          <a:xfrm>
            <a:off x="-32" y="-24"/>
            <a:ext cx="916803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214290"/>
            <a:ext cx="8858312" cy="6429420"/>
          </a:xfrm>
          <a:prstGeom prst="roundRect">
            <a:avLst>
              <a:gd name="adj" fmla="val 4178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1638"/>
            <a:ext cx="8496944" cy="57555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14314" y="6117220"/>
            <a:ext cx="9215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err="1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Романкевич</a:t>
            </a:r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Е.А., </a:t>
            </a:r>
            <a:r>
              <a:rPr lang="ru-RU" sz="1000" dirty="0" err="1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Айбулатов</a:t>
            </a:r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Н.А. </a:t>
            </a:r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Влияние морей России на здоровье человека </a:t>
            </a:r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// </a:t>
            </a:r>
            <a:endParaRPr lang="ru-RU" sz="1000" dirty="0" smtClean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  <a:p>
            <a:pPr algn="ctr"/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ВЕСТНИК РОССИЙСКОЙ АКАДЕМИИ НАУК, 2005, </a:t>
            </a:r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том </a:t>
            </a:r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75, </a:t>
            </a:r>
            <a:r>
              <a:rPr lang="ru-RU" sz="10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С. 22-31</a:t>
            </a:r>
            <a:endParaRPr lang="ru-RU" sz="1000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4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20"/>
          <a:stretch>
            <a:fillRect/>
          </a:stretch>
        </p:blipFill>
        <p:spPr bwMode="auto">
          <a:xfrm>
            <a:off x="-32" y="-24"/>
            <a:ext cx="916803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214290"/>
            <a:ext cx="8858312" cy="6429420"/>
          </a:xfrm>
          <a:prstGeom prst="roundRect">
            <a:avLst>
              <a:gd name="adj" fmla="val 4178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1F497D">
                  <a:lumMod val="60000"/>
                  <a:lumOff val="4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34409"/>
              </p:ext>
            </p:extLst>
          </p:nvPr>
        </p:nvGraphicFramePr>
        <p:xfrm>
          <a:off x="1259632" y="655330"/>
          <a:ext cx="6624736" cy="16459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55665"/>
                <a:gridCol w="1656357"/>
                <a:gridCol w="1656357"/>
                <a:gridCol w="1656357"/>
              </a:tblGrid>
              <a:tr h="244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Источники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Нефть, тонн/год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Ртуть, тонн/год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Кадмий, тонн/год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7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75000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7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Города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19000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7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Промышленность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7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Атмосфера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7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122350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5374" y="265533"/>
            <a:ext cx="8786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ИСТОЧНИКИ ПОСТУПЛЕНИЯ ЗАГРЯЗНЯЮЩИХ ВЕЩЕСТВ В КАСПИЙСКОЕ МОРЕ </a:t>
            </a:r>
            <a:endParaRPr lang="ru-RU" sz="1400" dirty="0">
              <a:solidFill>
                <a:srgbClr val="1F497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034480"/>
              </p:ext>
            </p:extLst>
          </p:nvPr>
        </p:nvGraphicFramePr>
        <p:xfrm>
          <a:off x="431541" y="3392752"/>
          <a:ext cx="8280918" cy="284664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42368"/>
                <a:gridCol w="1063271"/>
                <a:gridCol w="1064926"/>
                <a:gridCol w="1064926"/>
                <a:gridCol w="1104674"/>
                <a:gridCol w="1190796"/>
                <a:gridCol w="1081890"/>
                <a:gridCol w="768067"/>
              </a:tblGrid>
              <a:tr h="6520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Водный сток, км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/год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тонн/год </a:t>
                      </a:r>
                      <a:r>
                        <a:rPr lang="ru-RU" sz="1200" dirty="0" smtClean="0">
                          <a:effectLst/>
                        </a:rPr>
                        <a:t>(1978-1995)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</a:t>
                      </a:r>
                      <a:r>
                        <a:rPr lang="ru-RU" sz="1200" dirty="0" err="1" smtClean="0">
                          <a:effectLst/>
                        </a:rPr>
                        <a:t>ыс.тонн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НУ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Фенолы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СПАВ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Металлы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Пестициды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Взвесь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Волга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265,0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70430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11722,8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Урал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1260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Терек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11561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Сулак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1946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Самур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5002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1860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167,4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632,4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2531,5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14505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Сефидруд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71470" y="2312996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По: Мамедов 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Р.М. 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Гидрометеорологическая изменчивость и </a:t>
            </a:r>
            <a:r>
              <a:rPr lang="ru-RU" sz="1100" dirty="0" err="1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экогеографические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проблемы Каспийского моря. </a:t>
            </a:r>
          </a:p>
          <a:p>
            <a:pPr algn="ctr"/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Баку: «</a:t>
            </a:r>
            <a:r>
              <a:rPr lang="ru-RU" sz="1100" dirty="0" err="1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Элм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», 2007. – 436 с.</a:t>
            </a:r>
            <a:endParaRPr lang="ru-RU" sz="1100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769405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</a:rPr>
              <a:t>СРЕДНЕМНОГОЛЕТНЕЕ КОЛИЧЕСТВО ЗАГРЯЗНЯЮЩИХ ВЕЩЕСТВ, 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</a:rPr>
              <a:t>ПОСТУПАЮЩИХ С РЕЧНЫМ СТОКОМ В КАСПИЙСКОЕ МОРЕ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3751" y="6206470"/>
            <a:ext cx="92154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По: </a:t>
            </a:r>
            <a:r>
              <a:rPr lang="ru-RU" sz="1100" dirty="0" err="1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Мехтиев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А.Ш., </a:t>
            </a:r>
            <a:r>
              <a:rPr lang="ru-RU" sz="1100" dirty="0" err="1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Гюль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А.К. Техногенное загрязнение Каспийского моря. Баку: «</a:t>
            </a:r>
            <a:r>
              <a:rPr lang="ru-RU" sz="1100" dirty="0" err="1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Элм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», 2006. – 180 с. </a:t>
            </a:r>
            <a:endParaRPr lang="ru-RU" sz="1100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5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20"/>
          <a:stretch>
            <a:fillRect/>
          </a:stretch>
        </p:blipFill>
        <p:spPr bwMode="auto">
          <a:xfrm>
            <a:off x="-32" y="-24"/>
            <a:ext cx="916803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214290"/>
            <a:ext cx="8858312" cy="6429420"/>
          </a:xfrm>
          <a:prstGeom prst="roundRect">
            <a:avLst>
              <a:gd name="adj" fmla="val 4178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8173"/>
            <a:ext cx="6286544" cy="45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0" y="7143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СРЕДНЕГОДОВОЙ ПОТОК ЗАГРЯЗНЯЮЩИХ ВЕЩЕСТВ В ВЕРШИНЕ </a:t>
            </a:r>
          </a:p>
          <a:p>
            <a:pPr algn="ctr"/>
            <a:r>
              <a:rPr lang="ru-RU" sz="140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И НА МОРСКОМ КРАЕ ДЕЛЬТЫ ВОЛГИ (МКД)</a:t>
            </a:r>
            <a:endParaRPr lang="ru-RU" sz="140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00768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Тенденции и динамика загрязнения природной среды Российской Федерации на рубеже ХХ-ХХ</a:t>
            </a:r>
            <a:r>
              <a:rPr lang="en-US" sz="110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I</a:t>
            </a:r>
            <a:r>
              <a:rPr lang="ru-RU" sz="110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веков. </a:t>
            </a:r>
          </a:p>
          <a:p>
            <a:pPr algn="ctr"/>
            <a:r>
              <a:rPr lang="ru-RU" sz="110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Под ред. Ю.А. Израэля. М.: РОСГИДРОМЕТ, 2007</a:t>
            </a:r>
            <a:endParaRPr lang="ru-RU" sz="110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5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20"/>
          <a:stretch>
            <a:fillRect/>
          </a:stretch>
        </p:blipFill>
        <p:spPr bwMode="auto">
          <a:xfrm>
            <a:off x="-32" y="-24"/>
            <a:ext cx="916803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54828" y="214290"/>
            <a:ext cx="8858312" cy="6429420"/>
          </a:xfrm>
          <a:prstGeom prst="roundRect">
            <a:avLst>
              <a:gd name="adj" fmla="val 4178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4F81BD">
                    <a:lumMod val="75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9174" y="540245"/>
            <a:ext cx="8643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</a:rPr>
              <a:t>ИСТОЧНИКИ ПОСТУПЛЕНИЯ УГЛЕВОДОРОДОВ В СЕВЕРНЫЙ КАСПИЙ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33814"/>
              </p:ext>
            </p:extLst>
          </p:nvPr>
        </p:nvGraphicFramePr>
        <p:xfrm>
          <a:off x="767560" y="947760"/>
          <a:ext cx="7632847" cy="19869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16025"/>
                <a:gridCol w="3816822"/>
              </a:tblGrid>
              <a:tr h="3867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Источник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поступления, тыс. </a:t>
                      </a:r>
                      <a:r>
                        <a:rPr lang="ru-RU" sz="1400" dirty="0" smtClean="0">
                          <a:effectLst/>
                        </a:rPr>
                        <a:t>тонн </a:t>
                      </a:r>
                      <a:r>
                        <a:rPr lang="ru-RU" sz="1400" dirty="0">
                          <a:effectLst/>
                        </a:rPr>
                        <a:t>в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Речной сток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6,0-24,4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8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Сбросы с судов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1-10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Биологические источники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Атмосферные выпадения (осадки, пыль)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0,065 (0,038 с пылью и 0,274 с осадками)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Высачивание из осадочной толщи и сипы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847841717"/>
              </p:ext>
            </p:extLst>
          </p:nvPr>
        </p:nvGraphicFramePr>
        <p:xfrm>
          <a:off x="1943993" y="3322352"/>
          <a:ext cx="5184576" cy="293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496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20"/>
          <a:stretch>
            <a:fillRect/>
          </a:stretch>
        </p:blipFill>
        <p:spPr bwMode="auto">
          <a:xfrm>
            <a:off x="-40482" y="-24"/>
            <a:ext cx="918448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 bwMode="auto">
          <a:xfrm>
            <a:off x="0" y="-20587"/>
            <a:ext cx="6357928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217">
              <a:defRPr/>
            </a:pPr>
            <a:endParaRPr lang="ru-RU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93410" y="162477"/>
            <a:ext cx="8715405" cy="6550998"/>
          </a:xfrm>
          <a:prstGeom prst="roundRect">
            <a:avLst>
              <a:gd name="adj" fmla="val 313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217">
              <a:defRPr/>
            </a:pPr>
            <a:r>
              <a:rPr lang="ru-RU" dirty="0" smtClean="0">
                <a:solidFill>
                  <a:srgbClr val="C0504D">
                    <a:lumMod val="75000"/>
                  </a:srgbClr>
                </a:solidFill>
              </a:rPr>
              <a:t>Н</a:t>
            </a:r>
            <a:endParaRPr lang="ru-RU" dirty="0">
              <a:solidFill>
                <a:srgbClr val="C0504D">
                  <a:lumMod val="75000"/>
                </a:srgbClr>
              </a:solidFill>
            </a:endParaRPr>
          </a:p>
        </p:txBody>
      </p:sp>
      <p:sp useBgFill="1">
        <p:nvSpPr>
          <p:cNvPr id="12" name="Овал 11"/>
          <p:cNvSpPr/>
          <p:nvPr/>
        </p:nvSpPr>
        <p:spPr>
          <a:xfrm>
            <a:off x="2738613" y="220218"/>
            <a:ext cx="3690740" cy="904526"/>
          </a:xfrm>
          <a:prstGeom prst="ellipse">
            <a:avLst/>
          </a:prstGeom>
          <a:ln w="158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процессы очищения водной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1250" y="1491432"/>
            <a:ext cx="3456384" cy="587049"/>
          </a:xfrm>
          <a:prstGeom prst="roundRect">
            <a:avLst/>
          </a:prstGeom>
          <a:solidFill>
            <a:srgbClr val="FFCC99"/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1400" b="1" kern="0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400" b="1" kern="0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kern="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39448" y="2335708"/>
            <a:ext cx="3456384" cy="566756"/>
          </a:xfrm>
          <a:prstGeom prst="roundRect">
            <a:avLst/>
          </a:prstGeom>
          <a:solidFill>
            <a:srgbClr val="FFCC99"/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</a:t>
            </a:r>
            <a:r>
              <a:rPr lang="ru-RU" b="1" kern="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7648" y="1491432"/>
            <a:ext cx="3456384" cy="560212"/>
          </a:xfrm>
          <a:prstGeom prst="roundRect">
            <a:avLst/>
          </a:prstGeom>
          <a:solidFill>
            <a:srgbClr val="FFCC99"/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</a:t>
            </a:r>
          </a:p>
        </p:txBody>
      </p:sp>
      <p:sp>
        <p:nvSpPr>
          <p:cNvPr id="16" name="Стрелка вниз 15"/>
          <p:cNvSpPr/>
          <p:nvPr/>
        </p:nvSpPr>
        <p:spPr>
          <a:xfrm rot="2700000">
            <a:off x="3063455" y="1037430"/>
            <a:ext cx="131481" cy="4355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503440" y="1200851"/>
            <a:ext cx="128401" cy="10815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3028663" y="3172384"/>
            <a:ext cx="3044901" cy="8673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Самоочищение водных экосистем</a:t>
            </a:r>
            <a:endParaRPr lang="ru-RU" sz="1600" b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Капля 21"/>
          <p:cNvSpPr>
            <a:spLocks noChangeAspect="1"/>
          </p:cNvSpPr>
          <p:nvPr/>
        </p:nvSpPr>
        <p:spPr>
          <a:xfrm>
            <a:off x="1230065" y="4061848"/>
            <a:ext cx="1910579" cy="174341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Фильтры</a:t>
            </a:r>
          </a:p>
        </p:txBody>
      </p:sp>
      <p:sp>
        <p:nvSpPr>
          <p:cNvPr id="24" name="Капля 23"/>
          <p:cNvSpPr>
            <a:spLocks noChangeAspect="1"/>
          </p:cNvSpPr>
          <p:nvPr/>
        </p:nvSpPr>
        <p:spPr>
          <a:xfrm rot="16377873">
            <a:off x="5884727" y="4082471"/>
            <a:ext cx="1781922" cy="187278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Капля 25"/>
          <p:cNvSpPr>
            <a:spLocks noChangeAspect="1"/>
          </p:cNvSpPr>
          <p:nvPr/>
        </p:nvSpPr>
        <p:spPr>
          <a:xfrm rot="19020000">
            <a:off x="3709322" y="4465912"/>
            <a:ext cx="1695068" cy="1781503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8840000">
            <a:off x="5854383" y="1033534"/>
            <a:ext cx="131481" cy="4355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88288" y="5184618"/>
            <a:ext cx="991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</a:rPr>
              <a:t>Насосы</a:t>
            </a:r>
            <a:endParaRPr lang="ru-RU" sz="1400" b="1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64419" y="4835344"/>
            <a:ext cx="1183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</a:rPr>
              <a:t>Мельницы</a:t>
            </a:r>
            <a:endParaRPr lang="ru-RU" sz="1400" b="1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0961" y="6236743"/>
            <a:ext cx="62260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По: Остроумов С.А. О самоочищении водных экосистем // Антропогенное влияние на водные экосистемы. М.: Т-во 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научных изданий КМК, 2005. </a:t>
            </a:r>
            <a:r>
              <a:rPr lang="ru-RU" sz="11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С. 94-119.</a:t>
            </a:r>
            <a:endParaRPr lang="ru-RU" sz="1100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9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9620"/>
          <a:stretch>
            <a:fillRect/>
          </a:stretch>
        </p:blipFill>
        <p:spPr bwMode="auto">
          <a:xfrm>
            <a:off x="-40482" y="-24"/>
            <a:ext cx="918448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 bwMode="auto">
          <a:xfrm>
            <a:off x="0" y="-20587"/>
            <a:ext cx="6357928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217">
              <a:defRPr/>
            </a:pPr>
            <a:endParaRPr lang="ru-RU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85831" y="223266"/>
            <a:ext cx="8715405" cy="6429420"/>
          </a:xfrm>
          <a:prstGeom prst="roundRect">
            <a:avLst>
              <a:gd name="adj" fmla="val 313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217">
              <a:defRPr/>
            </a:pPr>
            <a:endParaRPr lang="ru-RU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51573" y="738725"/>
            <a:ext cx="7477967" cy="500063"/>
          </a:xfrm>
          <a:prstGeom prst="roundRect">
            <a:avLst/>
          </a:prstGeom>
          <a:ln w="12700">
            <a:solidFill>
              <a:schemeClr val="bg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endParaRPr lang="ru-RU" sz="1050" i="1" dirty="0">
              <a:solidFill>
                <a:srgbClr val="1F497D">
                  <a:lumMod val="5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1" name="Группа 26"/>
          <p:cNvGrpSpPr>
            <a:grpSpLocks/>
          </p:cNvGrpSpPr>
          <p:nvPr/>
        </p:nvGrpSpPr>
        <p:grpSpPr bwMode="auto">
          <a:xfrm>
            <a:off x="390621" y="1864308"/>
            <a:ext cx="8297194" cy="3940956"/>
            <a:chOff x="352763" y="1865970"/>
            <a:chExt cx="8289724" cy="411129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59341" y="1865970"/>
              <a:ext cx="8269880" cy="11966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ru-RU" sz="1050" i="1" dirty="0">
                <a:solidFill>
                  <a:srgbClr val="1F497D">
                    <a:lumMod val="50000"/>
                  </a:srgbClr>
                </a:solidFill>
                <a:cs typeface="Courier New" pitchFamily="49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59341" y="3295552"/>
              <a:ext cx="8283146" cy="11793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ru-RU" sz="1050" i="1" dirty="0">
                <a:solidFill>
                  <a:srgbClr val="1F497D">
                    <a:lumMod val="50000"/>
                  </a:srgbClr>
                </a:solidFill>
                <a:cs typeface="Courier New" pitchFamily="49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52763" y="4818992"/>
              <a:ext cx="8276458" cy="115827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ru-RU" sz="1050" i="1" dirty="0">
                <a:solidFill>
                  <a:srgbClr val="1F497D">
                    <a:lumMod val="50000"/>
                  </a:srgbClr>
                </a:solidFill>
                <a:cs typeface="Courier New" pitchFamily="49" charset="0"/>
              </a:endParaRPr>
            </a:p>
          </p:txBody>
        </p:sp>
        <p:sp>
          <p:nvSpPr>
            <p:cNvPr id="35" name="Прямоугольник 22"/>
            <p:cNvSpPr>
              <a:spLocks noChangeArrowheads="1"/>
            </p:cNvSpPr>
            <p:nvPr/>
          </p:nvSpPr>
          <p:spPr bwMode="auto">
            <a:xfrm>
              <a:off x="484372" y="2260744"/>
              <a:ext cx="7993124" cy="36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Aft>
                  <a:spcPts val="600"/>
                </a:spcAft>
                <a:buFontTx/>
                <a:buBlip>
                  <a:blip r:embed="rId4"/>
                </a:buBlip>
              </a:pPr>
              <a:r>
                <a:rPr lang="ru-RU" altLang="ru-RU" sz="1650" b="1" dirty="0">
                  <a:solidFill>
                    <a:srgbClr val="10253F"/>
                  </a:solidFill>
                  <a:cs typeface="Times New Roman" panose="02020603050405020304" pitchFamily="18" charset="0"/>
                </a:rPr>
                <a:t>гравитационное осаждение (удаление частиц крупнее 0,05 </a:t>
              </a:r>
              <a:r>
                <a:rPr lang="ru-RU" altLang="ru-RU" sz="1650" b="1" dirty="0" smtClean="0">
                  <a:solidFill>
                    <a:srgbClr val="10253F"/>
                  </a:solidFill>
                  <a:cs typeface="Times New Roman" panose="02020603050405020304" pitchFamily="18" charset="0"/>
                </a:rPr>
                <a:t>мм); </a:t>
              </a:r>
              <a:endParaRPr lang="ru-RU" altLang="ru-RU" sz="1650" b="1" dirty="0">
                <a:solidFill>
                  <a:srgbClr val="10253F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28223" y="3624534"/>
            <a:ext cx="799200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Tx/>
              <a:buBlip>
                <a:blip r:embed="rId4"/>
              </a:buBlip>
            </a:pPr>
            <a:r>
              <a:rPr lang="ru-RU" altLang="ru-RU" sz="1650" b="1" dirty="0">
                <a:solidFill>
                  <a:srgbClr val="10253F"/>
                </a:solidFill>
                <a:cs typeface="Times New Roman" panose="02020603050405020304" pitchFamily="18" charset="0"/>
              </a:rPr>
              <a:t>коагуляционно-сорбционный (удаление коллоидных частиц и </a:t>
            </a:r>
            <a:r>
              <a:rPr lang="ru-RU" altLang="ru-RU" sz="1650" b="1" dirty="0" err="1">
                <a:solidFill>
                  <a:srgbClr val="10253F"/>
                </a:solidFill>
                <a:cs typeface="Times New Roman" panose="02020603050405020304" pitchFamily="18" charset="0"/>
              </a:rPr>
              <a:t>соосаждение</a:t>
            </a:r>
            <a:r>
              <a:rPr lang="ru-RU" altLang="ru-RU" sz="1650" b="1" dirty="0">
                <a:solidFill>
                  <a:srgbClr val="10253F"/>
                </a:solidFill>
                <a:cs typeface="Times New Roman" panose="02020603050405020304" pitchFamily="18" charset="0"/>
              </a:rPr>
              <a:t>);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8223" y="4810666"/>
            <a:ext cx="789271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Blip>
                <a:blip r:embed="rId4"/>
              </a:buBlip>
            </a:pPr>
            <a:r>
              <a:rPr lang="ru-RU" altLang="ru-RU" sz="1650" b="1" dirty="0">
                <a:solidFill>
                  <a:srgbClr val="10253F"/>
                </a:solidFill>
                <a:cs typeface="Times New Roman" panose="02020603050405020304" pitchFamily="18" charset="0"/>
              </a:rPr>
              <a:t>биологический фильтр (фитопланктонный и </a:t>
            </a:r>
            <a:r>
              <a:rPr lang="ru-RU" altLang="ru-RU" sz="1650" b="1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зоопланктонный </a:t>
            </a:r>
            <a:r>
              <a:rPr lang="ru-RU" altLang="ru-RU" sz="1650" b="1" dirty="0">
                <a:solidFill>
                  <a:srgbClr val="10253F"/>
                </a:solidFill>
                <a:cs typeface="Times New Roman" panose="02020603050405020304" pitchFamily="18" charset="0"/>
              </a:rPr>
              <a:t>– удаление загрязнений фитопланктоном, образование биогенной (фитопланктонной) взвеси, принудительная фильтрация зоопланктоном с упаковкой в </a:t>
            </a:r>
            <a:r>
              <a:rPr lang="ru-RU" altLang="ru-RU" sz="1650" b="1" dirty="0" err="1">
                <a:solidFill>
                  <a:srgbClr val="10253F"/>
                </a:solidFill>
                <a:cs typeface="Times New Roman" panose="02020603050405020304" pitchFamily="18" charset="0"/>
              </a:rPr>
              <a:t>пеллеты</a:t>
            </a:r>
            <a:r>
              <a:rPr lang="ru-RU" altLang="ru-RU" sz="1650" b="1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)</a:t>
            </a:r>
            <a:endParaRPr lang="ru-RU" altLang="ru-RU" sz="1650" b="1" dirty="0">
              <a:solidFill>
                <a:srgbClr val="10253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793595" y="788701"/>
            <a:ext cx="74779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Этапы </a:t>
            </a:r>
            <a:r>
              <a:rPr lang="ru-RU" sz="1600" b="1" dirty="0">
                <a:solidFill>
                  <a:schemeClr val="tx2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работы маргинального фильтра (от устья реки в море): </a:t>
            </a:r>
          </a:p>
        </p:txBody>
      </p:sp>
    </p:spTree>
    <p:extLst>
      <p:ext uri="{BB962C8B-B14F-4D97-AF65-F5344CB8AC3E}">
        <p14:creationId xmlns:p14="http://schemas.microsoft.com/office/powerpoint/2010/main" val="187634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20"/>
          <a:stretch>
            <a:fillRect/>
          </a:stretch>
        </p:blipFill>
        <p:spPr bwMode="auto">
          <a:xfrm>
            <a:off x="-40482" y="-24"/>
            <a:ext cx="918448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 bwMode="auto">
          <a:xfrm>
            <a:off x="0" y="-20587"/>
            <a:ext cx="6357928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217">
              <a:defRPr/>
            </a:pPr>
            <a:endParaRPr lang="ru-RU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85831" y="223266"/>
            <a:ext cx="8715405" cy="6429420"/>
          </a:xfrm>
          <a:prstGeom prst="roundRect">
            <a:avLst>
              <a:gd name="adj" fmla="val 313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217">
              <a:defRPr/>
            </a:pPr>
            <a:endParaRPr lang="ru-RU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17" name="Picture 2" descr="D:\4_разная работа\10.04.17_картинка стрелки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6" y="861113"/>
            <a:ext cx="8424936" cy="57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9930" y="93840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Дельта Волги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7473" y="81529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Устьевое взморье </a:t>
            </a:r>
          </a:p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реки Волги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6696" y="90884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Дагестанский шельф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5619" y="908846"/>
            <a:ext cx="140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Дербентская котловина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084" y="3620159"/>
            <a:ext cx="1392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</a:rPr>
              <a:t>Поступление загрязняющих веществ с волжским стоком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76374" y="3622043"/>
            <a:ext cx="1872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</a:rPr>
              <a:t>Переход растворенных форм ЗВ во взвешенное состояние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4049" y="3627107"/>
            <a:ext cx="1490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</a:rPr>
              <a:t>Транзит ЗВ во взвешенном состоянии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9865" y="368171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</a:rPr>
              <a:t>Захоронение взвешенных форм ЗВ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691" y="265597"/>
            <a:ext cx="8361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all" dirty="0">
                <a:solidFill>
                  <a:schemeClr val="tx2"/>
                </a:solidFill>
                <a:latin typeface="Century Gothic" panose="020B0502020202020204" pitchFamily="34" charset="0"/>
                <a:ea typeface="Calibri"/>
              </a:rPr>
              <a:t>схема самоочищения вод российской части </a:t>
            </a:r>
            <a:endParaRPr lang="ru-RU" sz="1600" cap="all" dirty="0" smtClean="0">
              <a:solidFill>
                <a:schemeClr val="tx2"/>
              </a:solidFill>
              <a:latin typeface="Century Gothic" panose="020B0502020202020204" pitchFamily="34" charset="0"/>
              <a:ea typeface="Calibri"/>
            </a:endParaRPr>
          </a:p>
          <a:p>
            <a:pPr algn="ctr"/>
            <a:r>
              <a:rPr lang="ru-RU" sz="1600" cap="all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/>
              </a:rPr>
              <a:t>Каспийского </a:t>
            </a:r>
            <a:r>
              <a:rPr lang="ru-RU" sz="1600" cap="all" dirty="0">
                <a:solidFill>
                  <a:schemeClr val="tx2"/>
                </a:solidFill>
                <a:latin typeface="Century Gothic" panose="020B0502020202020204" pitchFamily="34" charset="0"/>
                <a:ea typeface="Calibri"/>
              </a:rPr>
              <a:t>моря</a:t>
            </a:r>
            <a:endParaRPr lang="ru-RU" sz="1600" cap="all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8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576</Words>
  <Application>Microsoft Office PowerPoint</Application>
  <PresentationFormat>Экран (4:3)</PresentationFormat>
  <Paragraphs>193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КАСПНИЦ</dc:creator>
  <cp:lastModifiedBy>user</cp:lastModifiedBy>
  <cp:revision>53</cp:revision>
  <dcterms:created xsi:type="dcterms:W3CDTF">2017-03-17T09:45:32Z</dcterms:created>
  <dcterms:modified xsi:type="dcterms:W3CDTF">2017-04-13T08:33:49Z</dcterms:modified>
</cp:coreProperties>
</file>